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75" r:id="rId4"/>
    <p:sldId id="257" r:id="rId5"/>
    <p:sldId id="283" r:id="rId6"/>
    <p:sldId id="258" r:id="rId7"/>
    <p:sldId id="270" r:id="rId8"/>
    <p:sldId id="287" r:id="rId9"/>
    <p:sldId id="286" r:id="rId10"/>
    <p:sldId id="279" r:id="rId11"/>
    <p:sldId id="259" r:id="rId12"/>
    <p:sldId id="260" r:id="rId13"/>
    <p:sldId id="271" r:id="rId14"/>
    <p:sldId id="261" r:id="rId15"/>
    <p:sldId id="262" r:id="rId16"/>
    <p:sldId id="263" r:id="rId17"/>
    <p:sldId id="277" r:id="rId18"/>
    <p:sldId id="276" r:id="rId19"/>
    <p:sldId id="264" r:id="rId20"/>
    <p:sldId id="278" r:id="rId21"/>
    <p:sldId id="272" r:id="rId22"/>
    <p:sldId id="265" r:id="rId23"/>
    <p:sldId id="266" r:id="rId24"/>
    <p:sldId id="273" r:id="rId25"/>
    <p:sldId id="274" r:id="rId26"/>
    <p:sldId id="267" r:id="rId27"/>
    <p:sldId id="268" r:id="rId28"/>
    <p:sldId id="269" r:id="rId29"/>
    <p:sldId id="281" r:id="rId30"/>
    <p:sldId id="284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 snapToGrid="0" snapToObjects="1">
      <p:cViewPr varScale="1">
        <p:scale>
          <a:sx n="115" d="100"/>
          <a:sy n="115" d="100"/>
        </p:scale>
        <p:origin x="-14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7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2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6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5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9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0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3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6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8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9D65-ADA1-FA44-9AC3-AFF16B188253}" type="datetimeFigureOut">
              <a:rPr lang="en-US" smtClean="0"/>
              <a:t>08/02/19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E631-137C-7F49-9DE3-F8335DAD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1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Setting Up Your Camera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trawl through the menu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5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RAW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White Balance can be adjusted with precision</a:t>
            </a:r>
          </a:p>
          <a:p>
            <a:r>
              <a:rPr lang="en-GB" dirty="0" smtClean="0"/>
              <a:t>Recovery of shadow detail maximised</a:t>
            </a:r>
          </a:p>
          <a:p>
            <a:r>
              <a:rPr lang="en-GB" dirty="0" smtClean="0"/>
              <a:t>Recovery of highlight detail maximised</a:t>
            </a:r>
          </a:p>
          <a:p>
            <a:r>
              <a:rPr lang="en-GB" dirty="0" smtClean="0"/>
              <a:t>Contrast adjusted with precision.</a:t>
            </a:r>
          </a:p>
          <a:p>
            <a:r>
              <a:rPr lang="en-GB" dirty="0" smtClean="0"/>
              <a:t>Sharpening and noise reduction adjusted to taste.</a:t>
            </a:r>
          </a:p>
          <a:p>
            <a:r>
              <a:rPr lang="en-GB" dirty="0" smtClean="0"/>
              <a:t>Maximum colour gamut.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7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is cheap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Nowadays it’s not necessary to use anything but the highest quality JPEGs unless you intend to store many hundreds of photos on a single card.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44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Aspect Ratio for JPEG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3:2		As in a frame of 35mm film (36 x 24)</a:t>
            </a:r>
          </a:p>
          <a:p>
            <a:r>
              <a:rPr lang="en-GB" dirty="0" smtClean="0"/>
              <a:t>4:3		</a:t>
            </a:r>
          </a:p>
          <a:p>
            <a:r>
              <a:rPr lang="en-GB" dirty="0" smtClean="0"/>
              <a:t>16:9	Display in HD screen</a:t>
            </a:r>
          </a:p>
          <a:p>
            <a:r>
              <a:rPr lang="en-GB" dirty="0" smtClean="0"/>
              <a:t>1:1		As in square format cameras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38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Size for JPEG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cameras keep their file format selection within the main </a:t>
            </a:r>
            <a:r>
              <a:rPr lang="en-GB" dirty="0" smtClean="0"/>
              <a:t>menus.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34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Size for JPEG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Large			4,896 x 3,264 pixels	16.0 </a:t>
            </a:r>
            <a:r>
              <a:rPr lang="en-GB" dirty="0" err="1" smtClean="0"/>
              <a:t>Mp</a:t>
            </a:r>
            <a:endParaRPr lang="en-GB" dirty="0" smtClean="0"/>
          </a:p>
          <a:p>
            <a:r>
              <a:rPr lang="en-GB" dirty="0" smtClean="0"/>
              <a:t>Medium		3,456 x 2,304 pixels	8.0 </a:t>
            </a:r>
            <a:r>
              <a:rPr lang="en-GB" dirty="0" err="1" smtClean="0"/>
              <a:t>Mp</a:t>
            </a:r>
            <a:endParaRPr lang="en-GB" dirty="0" smtClean="0"/>
          </a:p>
          <a:p>
            <a:r>
              <a:rPr lang="en-GB" dirty="0" smtClean="0"/>
              <a:t>Small			2,436 X 1,664 pixels	4.2 </a:t>
            </a:r>
            <a:r>
              <a:rPr lang="en-GB" dirty="0" err="1" smtClean="0"/>
              <a:t>Mp</a:t>
            </a:r>
            <a:endParaRPr lang="en-GB" dirty="0" smtClean="0"/>
          </a:p>
          <a:p>
            <a:r>
              <a:rPr lang="en-GB" dirty="0" smtClean="0"/>
              <a:t>If you are only </a:t>
            </a:r>
            <a:r>
              <a:rPr lang="en-GB" b="1" dirty="0" smtClean="0"/>
              <a:t>ever</a:t>
            </a:r>
            <a:r>
              <a:rPr lang="en-GB" dirty="0" smtClean="0"/>
              <a:t> going to display your images on a screen, then 8 or even 4 </a:t>
            </a:r>
            <a:r>
              <a:rPr lang="en-GB" dirty="0" err="1" smtClean="0"/>
              <a:t>Mp</a:t>
            </a:r>
            <a:r>
              <a:rPr lang="en-GB" dirty="0" smtClean="0"/>
              <a:t> would be quite enough resolution.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3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Picture Control or ‘Creative Style’ for JPEG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When a JPEG is created in-camera, various styles may be ‘baked in’.</a:t>
            </a:r>
          </a:p>
          <a:p>
            <a:r>
              <a:rPr lang="en-GB" dirty="0" smtClean="0"/>
              <a:t>For instance: colour saturation, contrast and sharpness.</a:t>
            </a:r>
          </a:p>
          <a:p>
            <a:r>
              <a:rPr lang="en-GB" b="1" dirty="0" smtClean="0"/>
              <a:t>Nikon</a:t>
            </a:r>
            <a:r>
              <a:rPr lang="en-GB" dirty="0" smtClean="0"/>
              <a:t>: standard, neutral, vivid, monochrome, portrait and landscape.</a:t>
            </a:r>
          </a:p>
          <a:p>
            <a:r>
              <a:rPr lang="en-GB" b="1" dirty="0" smtClean="0"/>
              <a:t>Fujifilm</a:t>
            </a:r>
            <a:r>
              <a:rPr lang="en-GB" dirty="0" smtClean="0"/>
              <a:t> cameras have various film simulations.</a:t>
            </a:r>
          </a:p>
          <a:p>
            <a:r>
              <a:rPr lang="en-GB" b="1" dirty="0" smtClean="0"/>
              <a:t>Sony</a:t>
            </a:r>
            <a:r>
              <a:rPr lang="en-GB" dirty="0" smtClean="0"/>
              <a:t>: Standard; Vivid; Neutral; Clear; Deep; Light; Portrait; Landscape; Sunset; Night; Autumn; B&amp;W; Sepia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3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Balance for JPEG and RAW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White balance (WB) ensures that colours are unaffected by the colour of the light source.</a:t>
            </a:r>
          </a:p>
          <a:p>
            <a:r>
              <a:rPr lang="en-GB" dirty="0" smtClean="0"/>
              <a:t>Auto WB				3,500 – 8,000K</a:t>
            </a:r>
          </a:p>
          <a:p>
            <a:r>
              <a:rPr lang="en-GB" dirty="0" smtClean="0"/>
              <a:t>Daylight				5,200K</a:t>
            </a:r>
          </a:p>
          <a:p>
            <a:r>
              <a:rPr lang="en-GB" dirty="0" smtClean="0"/>
              <a:t>Shade					8,000K</a:t>
            </a:r>
          </a:p>
          <a:p>
            <a:r>
              <a:rPr lang="en-GB" dirty="0" smtClean="0"/>
              <a:t>Cloudy				6,000K</a:t>
            </a:r>
          </a:p>
          <a:p>
            <a:r>
              <a:rPr lang="en-GB" dirty="0" smtClean="0"/>
              <a:t>Incandescent		3,000K</a:t>
            </a:r>
          </a:p>
          <a:p>
            <a:r>
              <a:rPr lang="en-GB" dirty="0" smtClean="0"/>
              <a:t>Fluorescent			up to 7 to choose from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44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Balance</a:t>
            </a:r>
            <a:endParaRPr lang="en-GB" dirty="0"/>
          </a:p>
        </p:txBody>
      </p:sp>
      <p:pic>
        <p:nvPicPr>
          <p:cNvPr id="4" name="Content Placeholder 3" descr="White_balance_explaine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0" b="230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65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WB</a:t>
            </a:r>
            <a:endParaRPr lang="en-GB" dirty="0"/>
          </a:p>
        </p:txBody>
      </p:sp>
      <p:pic>
        <p:nvPicPr>
          <p:cNvPr id="4" name="Content Placeholder 3" descr="White_balane_presets_explain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97" r="-98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659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some cameras it is possible to fine tune the various WB settings.</a:t>
            </a:r>
          </a:p>
          <a:p>
            <a:r>
              <a:rPr lang="en-GB" dirty="0" smtClean="0"/>
              <a:t>Choose a colour temperature 2,000 – 15,000K</a:t>
            </a:r>
          </a:p>
          <a:p>
            <a:r>
              <a:rPr lang="en-GB" dirty="0" smtClean="0"/>
              <a:t>Create “Custom WB” settings using a white surface (or pure grey).</a:t>
            </a:r>
          </a:p>
          <a:p>
            <a:r>
              <a:rPr lang="en-GB" dirty="0" smtClean="0"/>
              <a:t>The WB of JPEGs are baked in when they are created.</a:t>
            </a:r>
          </a:p>
          <a:p>
            <a:r>
              <a:rPr lang="en-GB" dirty="0" smtClean="0"/>
              <a:t>The WB of RAW files may be altered.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75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Modern cameras are immensely complex pieces of electronic and mechanical engineering.</a:t>
            </a:r>
          </a:p>
          <a:p>
            <a:r>
              <a:rPr lang="en-GB" dirty="0" smtClean="0"/>
              <a:t>Basic controls, such as aperture, shutter speed, ISO and focus, however, are designed in much the same way they have been for decades.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Tune WB</a:t>
            </a:r>
            <a:endParaRPr lang="en-GB" dirty="0"/>
          </a:p>
        </p:txBody>
      </p:sp>
      <p:pic>
        <p:nvPicPr>
          <p:cNvPr id="4" name="Content Placeholder 3" descr="knowledge8_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b="1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943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Deep in the menus of your DSLR camera , and in some more advanced compact cameras, is an option for your </a:t>
            </a:r>
            <a:r>
              <a:rPr lang="en-GB" b="1" dirty="0"/>
              <a:t>colour space</a:t>
            </a:r>
            <a:r>
              <a:rPr lang="en-GB" dirty="0"/>
              <a:t>.</a:t>
            </a:r>
          </a:p>
          <a:p>
            <a:r>
              <a:rPr lang="en-GB" dirty="0"/>
              <a:t>The two camera options you will be presented with are </a:t>
            </a:r>
            <a:r>
              <a:rPr lang="en-GB" b="1" dirty="0"/>
              <a:t>Adobe RGB </a:t>
            </a:r>
            <a:r>
              <a:rPr lang="en-GB" dirty="0"/>
              <a:t>and </a:t>
            </a:r>
            <a:r>
              <a:rPr lang="en-GB" b="1" dirty="0" err="1"/>
              <a:t>sRGB</a:t>
            </a:r>
            <a:r>
              <a:rPr lang="en-GB" dirty="0"/>
              <a:t>, which define how your image’s colour is captured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In basic terms, Adobe RGB offers a wider colour gamut, which means that in some extremes, it is seeing more colours.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39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sRGB</a:t>
            </a:r>
            <a:r>
              <a:rPr lang="en-GB" dirty="0" smtClean="0"/>
              <a:t> &amp; </a:t>
            </a:r>
            <a:r>
              <a:rPr lang="en-GB" dirty="0" err="1" smtClean="0"/>
              <a:t>AdobeRGB</a:t>
            </a:r>
            <a:r>
              <a:rPr lang="en-GB" dirty="0" smtClean="0"/>
              <a:t> Colour Space</a:t>
            </a:r>
            <a:endParaRPr lang="en-GB" dirty="0"/>
          </a:p>
        </p:txBody>
      </p:sp>
      <p:pic>
        <p:nvPicPr>
          <p:cNvPr id="4" name="Content Placeholder 3" descr="ColorRan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957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sRGB</a:t>
            </a:r>
            <a:r>
              <a:rPr lang="en-GB" dirty="0"/>
              <a:t> &amp; </a:t>
            </a:r>
            <a:r>
              <a:rPr lang="en-GB" dirty="0" err="1"/>
              <a:t>AdobeRGB</a:t>
            </a:r>
            <a:r>
              <a:rPr lang="en-GB" dirty="0"/>
              <a:t> Colour Space</a:t>
            </a:r>
          </a:p>
        </p:txBody>
      </p:sp>
      <p:pic>
        <p:nvPicPr>
          <p:cNvPr id="4" name="Content Placeholder 3" descr="adobergbvssrg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16" r="-48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346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Adobe RGB colour space is designed to cover all of the colours available </a:t>
            </a:r>
            <a:r>
              <a:rPr lang="en-GB" dirty="0" smtClean="0"/>
              <a:t>when printing, </a:t>
            </a:r>
            <a:r>
              <a:rPr lang="en-GB" dirty="0"/>
              <a:t>and will </a:t>
            </a:r>
            <a:r>
              <a:rPr lang="en-GB" dirty="0" smtClean="0"/>
              <a:t>potentially offer </a:t>
            </a:r>
            <a:r>
              <a:rPr lang="en-GB" dirty="0"/>
              <a:t>better reproduction. </a:t>
            </a:r>
            <a:endParaRPr lang="en-GB" dirty="0" smtClean="0"/>
          </a:p>
          <a:p>
            <a:r>
              <a:rPr lang="en-GB" dirty="0" smtClean="0"/>
              <a:t>However</a:t>
            </a:r>
            <a:r>
              <a:rPr lang="en-GB" dirty="0"/>
              <a:t>, most monitors will </a:t>
            </a:r>
            <a:r>
              <a:rPr lang="en-GB" b="1" dirty="0"/>
              <a:t>not</a:t>
            </a:r>
            <a:r>
              <a:rPr lang="en-GB" dirty="0"/>
              <a:t> show this full range and </a:t>
            </a:r>
            <a:r>
              <a:rPr lang="en-GB" dirty="0" err="1"/>
              <a:t>sRGB</a:t>
            </a:r>
            <a:r>
              <a:rPr lang="en-GB" dirty="0"/>
              <a:t> was designed with HP and Microsoft to allow a more accurate representation on screen of the colours. </a:t>
            </a:r>
            <a:endParaRPr lang="en-GB" dirty="0" smtClean="0"/>
          </a:p>
          <a:p>
            <a:r>
              <a:rPr lang="en-GB" dirty="0" err="1" smtClean="0"/>
              <a:t>sRGB</a:t>
            </a:r>
            <a:r>
              <a:rPr lang="en-GB" dirty="0" smtClean="0"/>
              <a:t> </a:t>
            </a:r>
            <a:r>
              <a:rPr lang="en-GB" dirty="0"/>
              <a:t>is also the colour space used for anything web-based.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49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</a:t>
            </a:r>
            <a:r>
              <a:rPr lang="en-GB" dirty="0" smtClean="0"/>
              <a:t>nless </a:t>
            </a:r>
            <a:r>
              <a:rPr lang="en-GB" dirty="0"/>
              <a:t>you are using high-end printers, the amount of colours missed by </a:t>
            </a:r>
            <a:r>
              <a:rPr lang="en-GB" dirty="0" err="1"/>
              <a:t>sRGB</a:t>
            </a:r>
            <a:r>
              <a:rPr lang="en-GB" dirty="0"/>
              <a:t> is unnoticeable and most online labs will actually process in </a:t>
            </a:r>
            <a:r>
              <a:rPr lang="en-GB" dirty="0" err="1"/>
              <a:t>sRGB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summary, though Adobe RGB is generally deemed superior, </a:t>
            </a:r>
            <a:r>
              <a:rPr lang="en-GB" dirty="0" err="1"/>
              <a:t>sRGB</a:t>
            </a:r>
            <a:r>
              <a:rPr lang="en-GB" dirty="0"/>
              <a:t> is more user-friendly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18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Space &amp; RAW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setting does </a:t>
            </a:r>
            <a:r>
              <a:rPr lang="en-GB" b="1" dirty="0" smtClean="0"/>
              <a:t>not</a:t>
            </a:r>
            <a:r>
              <a:rPr lang="en-GB" dirty="0" smtClean="0"/>
              <a:t> apply to RAW files.</a:t>
            </a:r>
          </a:p>
        </p:txBody>
      </p:sp>
    </p:spTree>
    <p:extLst>
      <p:ext uri="{BB962C8B-B14F-4D97-AF65-F5344CB8AC3E}">
        <p14:creationId xmlns:p14="http://schemas.microsoft.com/office/powerpoint/2010/main" val="302712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sRGB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sRGB</a:t>
            </a:r>
            <a:r>
              <a:rPr lang="en-GB" dirty="0" smtClean="0"/>
              <a:t> is used by a wide variety of devices and is the standard colour space for displaying images on a screen.</a:t>
            </a:r>
          </a:p>
          <a:p>
            <a:r>
              <a:rPr lang="en-GB" dirty="0" smtClean="0"/>
              <a:t>For most occasions, </a:t>
            </a:r>
            <a:r>
              <a:rPr lang="en-GB" dirty="0" err="1" smtClean="0"/>
              <a:t>sRGB</a:t>
            </a:r>
            <a:r>
              <a:rPr lang="en-GB" smtClean="0"/>
              <a:t> should be used.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9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Adobe RGB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colour space is intended for use in high quality/professional printing.</a:t>
            </a:r>
          </a:p>
          <a:p>
            <a:r>
              <a:rPr lang="en-GB" dirty="0" smtClean="0"/>
              <a:t>If you have to produce a JPEG or TIFF file from a RAW file, you will be asked to select either a </a:t>
            </a:r>
            <a:r>
              <a:rPr lang="en-GB" dirty="0" err="1" smtClean="0"/>
              <a:t>sRGB</a:t>
            </a:r>
            <a:r>
              <a:rPr lang="en-GB" dirty="0" smtClean="0"/>
              <a:t> or a Adobe RGB file.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83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Automatic focus/Manual Focus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cameras have the ability to focus automatically (AF) or manually (MF)</a:t>
            </a:r>
          </a:p>
          <a:p>
            <a:r>
              <a:rPr lang="en-GB" dirty="0" smtClean="0"/>
              <a:t>AF can be highly sophisticated with, in advanced cameras, the ability to adjust many variables.</a:t>
            </a:r>
          </a:p>
          <a:p>
            <a:r>
              <a:rPr lang="en-GB" dirty="0" smtClean="0"/>
              <a:t>For instance: focus area, number of focus points, position of focus area.</a:t>
            </a:r>
          </a:p>
          <a:p>
            <a:r>
              <a:rPr lang="en-GB" dirty="0" smtClean="0"/>
              <a:t>Face/Eye Detection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72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Menu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camera’s </a:t>
            </a:r>
            <a:r>
              <a:rPr lang="en-GB" b="1" dirty="0" smtClean="0"/>
              <a:t>menu</a:t>
            </a:r>
            <a:r>
              <a:rPr lang="en-GB" dirty="0" smtClean="0"/>
              <a:t> is usually divided into various parts:</a:t>
            </a:r>
          </a:p>
          <a:p>
            <a:r>
              <a:rPr lang="en-GB" dirty="0" smtClean="0"/>
              <a:t>Playback</a:t>
            </a:r>
          </a:p>
          <a:p>
            <a:r>
              <a:rPr lang="en-GB" dirty="0" smtClean="0"/>
              <a:t>Shooting</a:t>
            </a:r>
          </a:p>
          <a:p>
            <a:r>
              <a:rPr lang="en-GB" dirty="0" smtClean="0"/>
              <a:t>Custom Settings</a:t>
            </a:r>
          </a:p>
          <a:p>
            <a:r>
              <a:rPr lang="en-GB" dirty="0" smtClean="0"/>
              <a:t>Setup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85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 Focus Mode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 focus may be set as:</a:t>
            </a:r>
          </a:p>
          <a:p>
            <a:r>
              <a:rPr lang="en-GB" dirty="0" smtClean="0"/>
              <a:t>Auto Focus Single (AF-S)</a:t>
            </a:r>
          </a:p>
          <a:p>
            <a:r>
              <a:rPr lang="en-GB" dirty="0" smtClean="0"/>
              <a:t>Auto Focus Continuous (AF-C)</a:t>
            </a:r>
          </a:p>
          <a:p>
            <a:r>
              <a:rPr lang="en-GB" dirty="0" smtClean="0"/>
              <a:t>In AF-C, the camera will track a moving object and keep it in focus.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13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 Setting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way in which the shutter is operated can be set up in various ways.</a:t>
            </a:r>
          </a:p>
          <a:p>
            <a:r>
              <a:rPr lang="en-GB" dirty="0" smtClean="0"/>
              <a:t>Single shot</a:t>
            </a:r>
          </a:p>
          <a:p>
            <a:r>
              <a:rPr lang="en-GB" dirty="0" smtClean="0"/>
              <a:t>Continuous or Burst mode: e.g., 6 frames per second</a:t>
            </a:r>
          </a:p>
          <a:p>
            <a:r>
              <a:rPr lang="en-GB" dirty="0" smtClean="0"/>
              <a:t>Self Timer</a:t>
            </a:r>
          </a:p>
          <a:p>
            <a:r>
              <a:rPr lang="en-GB" dirty="0" smtClean="0"/>
              <a:t>Bracket (e.g. ± 0.3 EV)</a:t>
            </a:r>
          </a:p>
          <a:p>
            <a:r>
              <a:rPr lang="en-GB" dirty="0" smtClean="0"/>
              <a:t>See example of burst mode!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79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Formatting your memory card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have a new memory card you will need to format it in-camera.</a:t>
            </a:r>
          </a:p>
          <a:p>
            <a:r>
              <a:rPr lang="en-GB" dirty="0" smtClean="0"/>
              <a:t>‘</a:t>
            </a:r>
            <a:r>
              <a:rPr lang="en-GB" b="1" dirty="0" smtClean="0"/>
              <a:t>Format</a:t>
            </a:r>
            <a:r>
              <a:rPr lang="en-GB" dirty="0" smtClean="0"/>
              <a:t>’ is usually found in the ‘set-up’ part of the menu.</a:t>
            </a:r>
          </a:p>
          <a:p>
            <a:r>
              <a:rPr lang="en-GB" dirty="0" smtClean="0"/>
              <a:t>Memory cards should be reformatted several times a year or more often if used heavily.</a:t>
            </a:r>
          </a:p>
          <a:p>
            <a:r>
              <a:rPr lang="en-GB" dirty="0" smtClean="0"/>
              <a:t>Formatting removes </a:t>
            </a:r>
            <a:r>
              <a:rPr lang="en-GB" i="1" dirty="0" smtClean="0"/>
              <a:t>all</a:t>
            </a:r>
            <a:r>
              <a:rPr lang="en-GB" dirty="0" smtClean="0"/>
              <a:t> the image files from the card.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43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Shooting Menu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choose to use RAW then some settings will not be available (greyed out)</a:t>
            </a:r>
          </a:p>
          <a:p>
            <a:r>
              <a:rPr lang="en-GB" dirty="0" smtClean="0"/>
              <a:t>For example, ‘image size’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16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have a choice between JPEG or RAW  or both (JPEG + RAW)</a:t>
            </a:r>
          </a:p>
          <a:p>
            <a:r>
              <a:rPr lang="en-GB" dirty="0" smtClean="0"/>
              <a:t>JPEG Fine (compression ratio 1:4)</a:t>
            </a:r>
          </a:p>
          <a:p>
            <a:r>
              <a:rPr lang="en-GB" dirty="0" smtClean="0"/>
              <a:t>JPEG Normal (1:8)</a:t>
            </a:r>
          </a:p>
          <a:p>
            <a:r>
              <a:rPr lang="en-GB" dirty="0" smtClean="0"/>
              <a:t>JPEG Basic (1:16)</a:t>
            </a:r>
          </a:p>
          <a:p>
            <a:r>
              <a:rPr lang="en-GB" dirty="0" smtClean="0"/>
              <a:t>RAW</a:t>
            </a:r>
          </a:p>
          <a:p>
            <a:r>
              <a:rPr lang="en-GB" dirty="0" smtClean="0"/>
              <a:t>Terms such as ‘Extra Fine’, ‘Fine’ and ‘Standard’ may also be used.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83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JPEG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</a:t>
            </a:r>
            <a:r>
              <a:rPr lang="en-GB" dirty="0" smtClean="0"/>
              <a:t>RAW captured </a:t>
            </a:r>
            <a:r>
              <a:rPr lang="en-GB" dirty="0"/>
              <a:t>image from your camera’s sensor is reduced from 12 or 14 bit to an 8-bit file to create a JPEG </a:t>
            </a:r>
            <a:r>
              <a:rPr lang="en-GB" dirty="0" smtClean="0"/>
              <a:t>file</a:t>
            </a:r>
            <a:r>
              <a:rPr lang="en-GB" dirty="0"/>
              <a:t> </a:t>
            </a:r>
            <a:r>
              <a:rPr lang="en-GB" dirty="0" smtClean="0"/>
              <a:t>in camera.</a:t>
            </a:r>
          </a:p>
          <a:p>
            <a:r>
              <a:rPr lang="en-GB" dirty="0" smtClean="0"/>
              <a:t>The in-camera processing will ‘bake in’ various values, such as: white balance, contrast, sharpness and noise reduction.</a:t>
            </a:r>
          </a:p>
          <a:p>
            <a:r>
              <a:rPr lang="en-GB" dirty="0" smtClean="0"/>
              <a:t>As </a:t>
            </a:r>
            <a:r>
              <a:rPr lang="en-GB" dirty="0"/>
              <a:t>Raw software has improved, storage capacities expanded, and processors quickened, many of the arguments to stick with JPEG are diminishing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61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JPEG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Uses less memory.</a:t>
            </a:r>
          </a:p>
          <a:p>
            <a:r>
              <a:rPr lang="en-GB" dirty="0" smtClean="0"/>
              <a:t>Can support higher ‘drive’ or ‘burst’ rates than RAW.</a:t>
            </a:r>
          </a:p>
          <a:p>
            <a:r>
              <a:rPr lang="en-GB" dirty="0" smtClean="0"/>
              <a:t>Sport and nature photographers find this an advantage when capturing movement.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4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JPEG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JPEG stands for “Joint Photographic Experts Group”.</a:t>
            </a:r>
          </a:p>
          <a:p>
            <a:r>
              <a:rPr lang="en-GB" dirty="0" smtClean="0"/>
              <a:t>The compression is </a:t>
            </a:r>
            <a:r>
              <a:rPr lang="en-GB" b="1" dirty="0" err="1" smtClean="0"/>
              <a:t>lossy</a:t>
            </a:r>
            <a:r>
              <a:rPr lang="en-GB" b="1" dirty="0" smtClean="0"/>
              <a:t> </a:t>
            </a:r>
            <a:r>
              <a:rPr lang="en-GB" dirty="0" smtClean="0"/>
              <a:t>(i.e. can’t be recovered)</a:t>
            </a:r>
          </a:p>
          <a:p>
            <a:r>
              <a:rPr lang="en-GB" dirty="0" smtClean="0"/>
              <a:t>The 16 million possible colours in the JPEG image are produced by using 8 bits for each colour (Red, Green and Blue) in the </a:t>
            </a:r>
            <a:r>
              <a:rPr lang="en-GB" dirty="0" err="1" smtClean="0"/>
              <a:t>sRGB</a:t>
            </a:r>
            <a:r>
              <a:rPr lang="en-GB" dirty="0" smtClean="0"/>
              <a:t> colour space.</a:t>
            </a:r>
          </a:p>
          <a:p>
            <a:r>
              <a:rPr lang="en-GB" dirty="0" smtClean="0"/>
              <a:t>This provides 2</a:t>
            </a:r>
            <a:r>
              <a:rPr lang="en-GB" baseline="30000" dirty="0" smtClean="0"/>
              <a:t>8 </a:t>
            </a:r>
            <a:r>
              <a:rPr lang="en-GB" dirty="0" smtClean="0"/>
              <a:t> = 256 values for each of the three colours.</a:t>
            </a:r>
          </a:p>
          <a:p>
            <a:r>
              <a:rPr lang="en-GB" dirty="0" smtClean="0"/>
              <a:t>256 x 256 x 256 = 16 million colours.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55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1130</Words>
  <Application>Microsoft Macintosh PowerPoint</Application>
  <PresentationFormat>On-screen Show (4:3)</PresentationFormat>
  <Paragraphs>122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Setting Up Your Camera</vt:lpstr>
      <vt:lpstr>Introduction</vt:lpstr>
      <vt:lpstr>Menu Structure</vt:lpstr>
      <vt:lpstr>Formatting your memory card</vt:lpstr>
      <vt:lpstr>Shooting Menu</vt:lpstr>
      <vt:lpstr>Image Quality</vt:lpstr>
      <vt:lpstr>JPEG</vt:lpstr>
      <vt:lpstr>Advantages of JPEG files</vt:lpstr>
      <vt:lpstr>JPEG</vt:lpstr>
      <vt:lpstr>Advantages of RAW</vt:lpstr>
      <vt:lpstr>Memory is cheap</vt:lpstr>
      <vt:lpstr> Aspect Ratio for JPEG</vt:lpstr>
      <vt:lpstr>Image Size for JPEG</vt:lpstr>
      <vt:lpstr>Image Size for JPEG</vt:lpstr>
      <vt:lpstr>Picture Control or ‘Creative Style’ for JPEG</vt:lpstr>
      <vt:lpstr>White Balance for JPEG and RAW</vt:lpstr>
      <vt:lpstr>White Balance</vt:lpstr>
      <vt:lpstr>WB</vt:lpstr>
      <vt:lpstr>WB</vt:lpstr>
      <vt:lpstr>Fine Tune WB</vt:lpstr>
      <vt:lpstr>Colour Space</vt:lpstr>
      <vt:lpstr>sRGB &amp; AdobeRGB Colour Space</vt:lpstr>
      <vt:lpstr>sRGB &amp; AdobeRGB Colour Space</vt:lpstr>
      <vt:lpstr>Colour Space</vt:lpstr>
      <vt:lpstr>Colour Space</vt:lpstr>
      <vt:lpstr>Colour Space &amp; RAW</vt:lpstr>
      <vt:lpstr>sRGB</vt:lpstr>
      <vt:lpstr>Adobe RGB</vt:lpstr>
      <vt:lpstr>Automatic focus/Manual Focus </vt:lpstr>
      <vt:lpstr>Auto Focus Mode</vt:lpstr>
      <vt:lpstr>Drive Setting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Camera</dc:title>
  <dc:creator>Anthony Willam  Smith</dc:creator>
  <cp:lastModifiedBy>Anthony Willam  Smith</cp:lastModifiedBy>
  <cp:revision>38</cp:revision>
  <dcterms:created xsi:type="dcterms:W3CDTF">2016-01-08T10:53:48Z</dcterms:created>
  <dcterms:modified xsi:type="dcterms:W3CDTF">2019-02-08T10:34:57Z</dcterms:modified>
</cp:coreProperties>
</file>